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1" r:id="rId3"/>
    <p:sldId id="257" r:id="rId4"/>
    <p:sldId id="280" r:id="rId5"/>
    <p:sldId id="259" r:id="rId6"/>
    <p:sldId id="267" r:id="rId7"/>
    <p:sldId id="268" r:id="rId8"/>
    <p:sldId id="269" r:id="rId9"/>
    <p:sldId id="270" r:id="rId10"/>
    <p:sldId id="271" r:id="rId11"/>
    <p:sldId id="272" r:id="rId12"/>
    <p:sldId id="273" r:id="rId13"/>
    <p:sldId id="274" r:id="rId14"/>
    <p:sldId id="275" r:id="rId15"/>
    <p:sldId id="276" r:id="rId16"/>
    <p:sldId id="277" r:id="rId17"/>
    <p:sldId id="265" r:id="rId18"/>
    <p:sldId id="279" r:id="rId19"/>
    <p:sldId id="281" r:id="rId20"/>
    <p:sldId id="282"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4625CF-061C-4443-84D0-1FCE5BDDAE29}">
          <p14:sldIdLst>
            <p14:sldId id="256"/>
            <p14:sldId id="261"/>
            <p14:sldId id="257"/>
            <p14:sldId id="280"/>
          </p14:sldIdLst>
        </p14:section>
        <p14:section name="Ideas" id="{E9E458B0-8B72-47EB-BB0B-30C23092D9E3}">
          <p14:sldIdLst>
            <p14:sldId id="259"/>
            <p14:sldId id="267"/>
            <p14:sldId id="268"/>
            <p14:sldId id="269"/>
            <p14:sldId id="270"/>
            <p14:sldId id="271"/>
            <p14:sldId id="272"/>
            <p14:sldId id="273"/>
            <p14:sldId id="274"/>
            <p14:sldId id="275"/>
            <p14:sldId id="276"/>
            <p14:sldId id="277"/>
          </p14:sldIdLst>
        </p14:section>
        <p14:section name="Decision Makers" id="{F9946E33-DA50-41AE-A744-8683700765C1}">
          <p14:sldIdLst>
            <p14:sldId id="265"/>
            <p14:sldId id="279"/>
            <p14:sldId id="281"/>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98BF1-6CC2-46C5-92B0-658ADDDA4648}" v="20" dt="2024-10-14T16:05:53.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153" autoAdjust="0"/>
  </p:normalViewPr>
  <p:slideViewPr>
    <p:cSldViewPr snapToGrid="0">
      <p:cViewPr varScale="1">
        <p:scale>
          <a:sx n="105" d="100"/>
          <a:sy n="105" d="100"/>
        </p:scale>
        <p:origin x="8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F979B-8FF8-48ED-ADB0-3E14164C937A}" type="datetimeFigureOut">
              <a:rPr lang="en-GB" smtClean="0"/>
              <a:t>30/10/2024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7C3C-9614-4073-B375-9CE34699F639}" type="slidenum">
              <a:rPr lang="en-GB" smtClean="0"/>
              <a:t>‹#›</a:t>
            </a:fld>
            <a:endParaRPr lang="en-GB"/>
          </a:p>
        </p:txBody>
      </p:sp>
    </p:spTree>
    <p:extLst>
      <p:ext uri="{BB962C8B-B14F-4D97-AF65-F5344CB8AC3E}">
        <p14:creationId xmlns:p14="http://schemas.microsoft.com/office/powerpoint/2010/main" val="214335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GB" dirty="0"/>
              <a:t>There are over 50,000 children in Cardiff, you all have rights and you are all important. In Wales, all the adults in your school, the council, and the government have a responsibility make sure your rights are met. Your thoughts, ideas, and voices matter. This guide was made to help you use your voice to make your community, country, and the</a:t>
            </a:r>
          </a:p>
          <a:p>
            <a:pPr marR="0" algn="l" rtl="0"/>
            <a:r>
              <a:rPr lang="en-GB" dirty="0"/>
              <a:t>world a better place. By sharing your ideas and speaking to the right people, you can make big changes locally and globally.</a:t>
            </a:r>
          </a:p>
          <a:p>
            <a:pPr marR="0" algn="l" rtl="0"/>
            <a:endParaRPr lang="en-GB" dirty="0"/>
          </a:p>
        </p:txBody>
      </p:sp>
      <p:sp>
        <p:nvSpPr>
          <p:cNvPr id="4" name="Slide Number Placeholder 3"/>
          <p:cNvSpPr>
            <a:spLocks noGrp="1"/>
          </p:cNvSpPr>
          <p:nvPr>
            <p:ph type="sldNum" sz="quarter" idx="5"/>
          </p:nvPr>
        </p:nvSpPr>
        <p:spPr/>
        <p:txBody>
          <a:bodyPr/>
          <a:lstStyle/>
          <a:p>
            <a:fld id="{2E577C3C-9614-4073-B375-9CE34699F639}" type="slidenum">
              <a:rPr lang="en-GB" smtClean="0"/>
              <a:t>1</a:t>
            </a:fld>
            <a:endParaRPr lang="en-GB"/>
          </a:p>
        </p:txBody>
      </p:sp>
    </p:spTree>
    <p:extLst>
      <p:ext uri="{BB962C8B-B14F-4D97-AF65-F5344CB8AC3E}">
        <p14:creationId xmlns:p14="http://schemas.microsoft.com/office/powerpoint/2010/main" val="285668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Define social action</a:t>
            </a:r>
            <a:r>
              <a:rPr lang="en-GB" dirty="0"/>
              <a:t>: "Social action is when we do things to improve our lives and the lives of others. It can be anything from a small local project to a big movement that affects many people.“</a:t>
            </a:r>
          </a:p>
          <a:p>
            <a:r>
              <a:rPr lang="en-GB" b="1" dirty="0"/>
              <a:t>Engage the class with examples and ask them to share any they know</a:t>
            </a:r>
            <a:r>
              <a:rPr lang="en-GB" dirty="0"/>
              <a:t>: "Can anyone think of an example of social action, maybe something we’ve done in school or something you’ve seen in our community or heard about in the news?“</a:t>
            </a:r>
          </a:p>
          <a:p>
            <a:r>
              <a:rPr lang="en-GB" b="1" dirty="0"/>
              <a:t>Highlight the importance of their involvement: </a:t>
            </a:r>
            <a:r>
              <a:rPr lang="en-GB" dirty="0"/>
              <a:t>Young people around the world have the right to speak out and be heard on matters that affect them. This idea is captured in law in the UN Convention on the Rights of the Child: </a:t>
            </a:r>
            <a:r>
              <a:rPr lang="en-GB" b="0" u="sng" dirty="0"/>
              <a:t>UNCRC Article 12: Every child has the right to say what they think in all matters affecting them, and to have their views taken seriously.</a:t>
            </a:r>
          </a:p>
          <a:p>
            <a:endParaRPr lang="en-GB" dirty="0"/>
          </a:p>
        </p:txBody>
      </p:sp>
      <p:sp>
        <p:nvSpPr>
          <p:cNvPr id="4" name="Slide Number Placeholder 3"/>
          <p:cNvSpPr>
            <a:spLocks noGrp="1"/>
          </p:cNvSpPr>
          <p:nvPr>
            <p:ph type="sldNum" sz="quarter" idx="5"/>
          </p:nvPr>
        </p:nvSpPr>
        <p:spPr/>
        <p:txBody>
          <a:bodyPr/>
          <a:lstStyle/>
          <a:p>
            <a:fld id="{2E577C3C-9614-4073-B375-9CE34699F639}" type="slidenum">
              <a:rPr lang="en-GB" smtClean="0"/>
              <a:t>2</a:t>
            </a:fld>
            <a:endParaRPr lang="en-GB"/>
          </a:p>
        </p:txBody>
      </p:sp>
    </p:spTree>
    <p:extLst>
      <p:ext uri="{BB962C8B-B14F-4D97-AF65-F5344CB8AC3E}">
        <p14:creationId xmlns:p14="http://schemas.microsoft.com/office/powerpoint/2010/main" val="99680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b="1" dirty="0"/>
              <a:t>Activity</a:t>
            </a:r>
            <a:r>
              <a:rPr lang="en-GB" dirty="0"/>
              <a:t>: Ask students to think of examples of social action they have helped with, seen or heard about in their community.</a:t>
            </a:r>
          </a:p>
          <a:p>
            <a:pPr>
              <a:buFont typeface="Arial" panose="020B0604020202020204" pitchFamily="34" charset="0"/>
              <a:buNone/>
            </a:pPr>
            <a:r>
              <a:rPr lang="en-GB" b="1" dirty="0"/>
              <a:t>Questions</a:t>
            </a:r>
            <a:r>
              <a:rPr lang="en-GB" dirty="0"/>
              <a:t>: "Can anyone think of any social action projects we’ve done as a school? Or something you or your family has taken part in or seen in the community? What was its impact?"</a:t>
            </a:r>
          </a:p>
        </p:txBody>
      </p:sp>
      <p:sp>
        <p:nvSpPr>
          <p:cNvPr id="4" name="Slide Number Placeholder 3"/>
          <p:cNvSpPr>
            <a:spLocks noGrp="1"/>
          </p:cNvSpPr>
          <p:nvPr>
            <p:ph type="sldNum" sz="quarter" idx="5"/>
          </p:nvPr>
        </p:nvSpPr>
        <p:spPr/>
        <p:txBody>
          <a:bodyPr/>
          <a:lstStyle/>
          <a:p>
            <a:fld id="{2E577C3C-9614-4073-B375-9CE34699F639}" type="slidenum">
              <a:rPr lang="en-GB" smtClean="0"/>
              <a:t>3</a:t>
            </a:fld>
            <a:endParaRPr lang="en-GB"/>
          </a:p>
        </p:txBody>
      </p:sp>
    </p:spTree>
    <p:extLst>
      <p:ext uri="{BB962C8B-B14F-4D97-AF65-F5344CB8AC3E}">
        <p14:creationId xmlns:p14="http://schemas.microsoft.com/office/powerpoint/2010/main" val="194602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b="1" dirty="0"/>
              <a:t>Activity</a:t>
            </a:r>
            <a:r>
              <a:rPr lang="en-GB" dirty="0"/>
              <a:t>: Ask students to think of examples of social action they have helped with, seen or heard about in their community.</a:t>
            </a:r>
          </a:p>
          <a:p>
            <a:pPr>
              <a:buFont typeface="Arial" panose="020B0604020202020204" pitchFamily="34" charset="0"/>
              <a:buNone/>
            </a:pPr>
            <a:r>
              <a:rPr lang="en-GB" b="1" dirty="0"/>
              <a:t>Questions</a:t>
            </a:r>
            <a:r>
              <a:rPr lang="en-GB" dirty="0"/>
              <a:t>: "Can anyone think of any social action projects we’ve done as a school? Or something you or your family has taken part in or seen in the community? What was its impact?"</a:t>
            </a:r>
          </a:p>
        </p:txBody>
      </p:sp>
      <p:sp>
        <p:nvSpPr>
          <p:cNvPr id="4" name="Slide Number Placeholder 3"/>
          <p:cNvSpPr>
            <a:spLocks noGrp="1"/>
          </p:cNvSpPr>
          <p:nvPr>
            <p:ph type="sldNum" sz="quarter" idx="5"/>
          </p:nvPr>
        </p:nvSpPr>
        <p:spPr/>
        <p:txBody>
          <a:bodyPr/>
          <a:lstStyle/>
          <a:p>
            <a:fld id="{2E577C3C-9614-4073-B375-9CE34699F639}" type="slidenum">
              <a:rPr lang="en-GB" smtClean="0"/>
              <a:t>4</a:t>
            </a:fld>
            <a:endParaRPr lang="en-GB"/>
          </a:p>
        </p:txBody>
      </p:sp>
    </p:spTree>
    <p:extLst>
      <p:ext uri="{BB962C8B-B14F-4D97-AF65-F5344CB8AC3E}">
        <p14:creationId xmlns:p14="http://schemas.microsoft.com/office/powerpoint/2010/main" val="142526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baseline="30000" dirty="0">
                <a:solidFill>
                  <a:srgbClr val="183B7D"/>
                </a:solidFill>
                <a:latin typeface="+mn-lt"/>
              </a:rPr>
              <a:t>If your problem is about things going </a:t>
            </a:r>
            <a:r>
              <a:rPr lang="en-GB" sz="1400" b="0" i="0" u="sng" strike="noStrike" baseline="30000" dirty="0">
                <a:solidFill>
                  <a:srgbClr val="183B7D"/>
                </a:solidFill>
                <a:latin typeface="+mn-lt"/>
              </a:rPr>
              <a:t>on in Cardiff</a:t>
            </a:r>
            <a:r>
              <a:rPr lang="en-GB" sz="1400" b="0" i="0" u="none" strike="noStrike" baseline="30000" dirty="0">
                <a:solidFill>
                  <a:srgbClr val="183B7D"/>
                </a:solidFill>
                <a:latin typeface="+mn-lt"/>
              </a:rPr>
              <a:t>, then contacting a councillor is a good idea! But which ones...</a:t>
            </a:r>
          </a:p>
          <a:p>
            <a:pPr algn="l"/>
            <a:endParaRPr lang="en-GB" sz="1400" dirty="0">
              <a:latin typeface="+mn-lt"/>
            </a:endParaRPr>
          </a:p>
          <a:p>
            <a:pPr marR="0" algn="l" rtl="0"/>
            <a:r>
              <a:rPr lang="en-GB" sz="1400" b="1" i="0" u="none" strike="noStrike" baseline="30000" dirty="0">
                <a:solidFill>
                  <a:srgbClr val="000000"/>
                </a:solidFill>
                <a:latin typeface="+mn-lt"/>
              </a:rPr>
              <a:t>The Leader and Cabinet Members: </a:t>
            </a:r>
            <a:r>
              <a:rPr lang="en-GB" sz="1400" b="0" i="0" u="none" strike="noStrike" baseline="30000" dirty="0">
                <a:solidFill>
                  <a:srgbClr val="000000"/>
                </a:solidFill>
                <a:latin typeface="+mn-lt"/>
              </a:rPr>
              <a:t>The Leader of the council is elected by all councillors. The leader then chooses a group of other councillors to look after important things like climate change, education and transport - they are ‘the cabinet’. They help shape the councils plans and aims that affect the whole city. </a:t>
            </a:r>
            <a:endParaRPr lang="en-GB" sz="1400" b="0" i="0" u="none" strike="noStrike" baseline="30000" dirty="0">
              <a:solidFill>
                <a:srgbClr val="262626"/>
              </a:solidFill>
              <a:latin typeface="+mn-lt"/>
            </a:endParaRPr>
          </a:p>
          <a:p>
            <a:pPr algn="l"/>
            <a:endParaRPr lang="en-GB" sz="1400" dirty="0">
              <a:latin typeface="+mn-lt"/>
            </a:endParaRPr>
          </a:p>
          <a:p>
            <a:pPr algn="l"/>
            <a:endParaRPr lang="en-GB" sz="1400" dirty="0">
              <a:latin typeface="+mn-lt"/>
            </a:endParaRPr>
          </a:p>
        </p:txBody>
      </p:sp>
      <p:sp>
        <p:nvSpPr>
          <p:cNvPr id="4" name="Slide Number Placeholder 3"/>
          <p:cNvSpPr>
            <a:spLocks noGrp="1"/>
          </p:cNvSpPr>
          <p:nvPr>
            <p:ph type="sldNum" sz="quarter" idx="5"/>
          </p:nvPr>
        </p:nvSpPr>
        <p:spPr/>
        <p:txBody>
          <a:bodyPr/>
          <a:lstStyle/>
          <a:p>
            <a:fld id="{2E577C3C-9614-4073-B375-9CE34699F639}" type="slidenum">
              <a:rPr lang="en-GB" smtClean="0"/>
              <a:t>17</a:t>
            </a:fld>
            <a:endParaRPr lang="en-GB"/>
          </a:p>
        </p:txBody>
      </p:sp>
    </p:spTree>
    <p:extLst>
      <p:ext uri="{BB962C8B-B14F-4D97-AF65-F5344CB8AC3E}">
        <p14:creationId xmlns:p14="http://schemas.microsoft.com/office/powerpoint/2010/main" val="165984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400" dirty="0">
              <a:latin typeface="+mn-lt"/>
            </a:endParaRPr>
          </a:p>
        </p:txBody>
      </p:sp>
      <p:sp>
        <p:nvSpPr>
          <p:cNvPr id="4" name="Slide Number Placeholder 3"/>
          <p:cNvSpPr>
            <a:spLocks noGrp="1"/>
          </p:cNvSpPr>
          <p:nvPr>
            <p:ph type="sldNum" sz="quarter" idx="5"/>
          </p:nvPr>
        </p:nvSpPr>
        <p:spPr/>
        <p:txBody>
          <a:bodyPr/>
          <a:lstStyle/>
          <a:p>
            <a:fld id="{2E577C3C-9614-4073-B375-9CE34699F639}" type="slidenum">
              <a:rPr lang="en-GB" smtClean="0"/>
              <a:t>18</a:t>
            </a:fld>
            <a:endParaRPr lang="en-GB"/>
          </a:p>
        </p:txBody>
      </p:sp>
    </p:spTree>
    <p:extLst>
      <p:ext uri="{BB962C8B-B14F-4D97-AF65-F5344CB8AC3E}">
        <p14:creationId xmlns:p14="http://schemas.microsoft.com/office/powerpoint/2010/main" val="108274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400" dirty="0">
              <a:latin typeface="+mn-lt"/>
            </a:endParaRPr>
          </a:p>
        </p:txBody>
      </p:sp>
      <p:sp>
        <p:nvSpPr>
          <p:cNvPr id="4" name="Slide Number Placeholder 3"/>
          <p:cNvSpPr>
            <a:spLocks noGrp="1"/>
          </p:cNvSpPr>
          <p:nvPr>
            <p:ph type="sldNum" sz="quarter" idx="5"/>
          </p:nvPr>
        </p:nvSpPr>
        <p:spPr/>
        <p:txBody>
          <a:bodyPr/>
          <a:lstStyle/>
          <a:p>
            <a:fld id="{2E577C3C-9614-4073-B375-9CE34699F639}" type="slidenum">
              <a:rPr lang="en-GB" smtClean="0"/>
              <a:t>19</a:t>
            </a:fld>
            <a:endParaRPr lang="en-GB"/>
          </a:p>
        </p:txBody>
      </p:sp>
    </p:spTree>
    <p:extLst>
      <p:ext uri="{BB962C8B-B14F-4D97-AF65-F5344CB8AC3E}">
        <p14:creationId xmlns:p14="http://schemas.microsoft.com/office/powerpoint/2010/main" val="1448713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400" dirty="0">
              <a:latin typeface="+mn-lt"/>
            </a:endParaRPr>
          </a:p>
        </p:txBody>
      </p:sp>
      <p:sp>
        <p:nvSpPr>
          <p:cNvPr id="4" name="Slide Number Placeholder 3"/>
          <p:cNvSpPr>
            <a:spLocks noGrp="1"/>
          </p:cNvSpPr>
          <p:nvPr>
            <p:ph type="sldNum" sz="quarter" idx="5"/>
          </p:nvPr>
        </p:nvSpPr>
        <p:spPr/>
        <p:txBody>
          <a:bodyPr/>
          <a:lstStyle/>
          <a:p>
            <a:fld id="{2E577C3C-9614-4073-B375-9CE34699F639}" type="slidenum">
              <a:rPr lang="en-GB" smtClean="0"/>
              <a:t>20</a:t>
            </a:fld>
            <a:endParaRPr lang="en-GB"/>
          </a:p>
        </p:txBody>
      </p:sp>
    </p:spTree>
    <p:extLst>
      <p:ext uri="{BB962C8B-B14F-4D97-AF65-F5344CB8AC3E}">
        <p14:creationId xmlns:p14="http://schemas.microsoft.com/office/powerpoint/2010/main" val="68102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400" dirty="0">
              <a:latin typeface="+mn-lt"/>
            </a:endParaRPr>
          </a:p>
        </p:txBody>
      </p:sp>
      <p:sp>
        <p:nvSpPr>
          <p:cNvPr id="4" name="Slide Number Placeholder 3"/>
          <p:cNvSpPr>
            <a:spLocks noGrp="1"/>
          </p:cNvSpPr>
          <p:nvPr>
            <p:ph type="sldNum" sz="quarter" idx="5"/>
          </p:nvPr>
        </p:nvSpPr>
        <p:spPr/>
        <p:txBody>
          <a:bodyPr/>
          <a:lstStyle/>
          <a:p>
            <a:fld id="{2E577C3C-9614-4073-B375-9CE34699F639}" type="slidenum">
              <a:rPr lang="en-GB" smtClean="0"/>
              <a:t>21</a:t>
            </a:fld>
            <a:endParaRPr lang="en-GB"/>
          </a:p>
        </p:txBody>
      </p:sp>
    </p:spTree>
    <p:extLst>
      <p:ext uri="{BB962C8B-B14F-4D97-AF65-F5344CB8AC3E}">
        <p14:creationId xmlns:p14="http://schemas.microsoft.com/office/powerpoint/2010/main" val="92599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A5B7-2FD8-98A7-E7B0-83BF631E58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794DFA-68ED-5C17-B714-5736E5FB1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22E923-E59D-4315-1C25-914CA50C3097}"/>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5" name="Footer Placeholder 4">
            <a:extLst>
              <a:ext uri="{FF2B5EF4-FFF2-40B4-BE49-F238E27FC236}">
                <a16:creationId xmlns:a16="http://schemas.microsoft.com/office/drawing/2014/main" id="{951B3C18-2430-BD51-D545-8FF9090FC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3301F4-5A93-5500-8873-EF32DF6EBEFA}"/>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30952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0236-80D5-DFE2-7831-80BC8634B7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B321E8-B2BE-DB64-C6A0-1AAB5F861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4EA323-0E4E-FC51-A925-B53AFCA06CF7}"/>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5" name="Footer Placeholder 4">
            <a:extLst>
              <a:ext uri="{FF2B5EF4-FFF2-40B4-BE49-F238E27FC236}">
                <a16:creationId xmlns:a16="http://schemas.microsoft.com/office/drawing/2014/main" id="{5589CF9A-9E38-EAE5-5E29-E9A0685E9E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81CCFE-E29D-1A80-502A-AB45D7BD3341}"/>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6923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6A59C-FE03-BAE1-79B2-3E85268F8E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54FFF4-9467-03B5-6866-26D662E718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3FB638-1FFE-ABF9-CFCB-28B6E96845D7}"/>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5" name="Footer Placeholder 4">
            <a:extLst>
              <a:ext uri="{FF2B5EF4-FFF2-40B4-BE49-F238E27FC236}">
                <a16:creationId xmlns:a16="http://schemas.microsoft.com/office/drawing/2014/main" id="{E7DE86FC-1587-2614-3A00-26E22D07F5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F72593-DEB0-524E-5F3E-8B478E558DCE}"/>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343297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E652E-29C2-CE81-636F-96C86E8863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9429C4-CED5-899D-E8E6-B7CB19C858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6289EF-0FE3-29CE-7F0E-B45FB1C8BA0F}"/>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5" name="Footer Placeholder 4">
            <a:extLst>
              <a:ext uri="{FF2B5EF4-FFF2-40B4-BE49-F238E27FC236}">
                <a16:creationId xmlns:a16="http://schemas.microsoft.com/office/drawing/2014/main" id="{BD469DEC-2E73-CAC9-1F91-8AA16C0730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660CF-7E0B-2B8E-0B74-BEF3BD922E63}"/>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46795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304B-DCC5-E705-41F5-3DDE3937BD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75FBE2-4590-0F9F-47B3-FF0DF7AF7B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14AA22-B140-9622-6CA9-8FC1A8DFB5C9}"/>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5" name="Footer Placeholder 4">
            <a:extLst>
              <a:ext uri="{FF2B5EF4-FFF2-40B4-BE49-F238E27FC236}">
                <a16:creationId xmlns:a16="http://schemas.microsoft.com/office/drawing/2014/main" id="{CA282550-A861-D789-455B-91FBAFE81F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E1162B-2300-BC4C-40BC-12374F38C8E5}"/>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209472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DA97-4CBA-E07D-5D44-19AED56EAB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839D19-7C00-A237-965D-F86949B97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52A65E-B970-53D1-0C03-398895E104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872717-C8F0-CB5C-4BBF-83D00E2BE9FA}"/>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6" name="Footer Placeholder 5">
            <a:extLst>
              <a:ext uri="{FF2B5EF4-FFF2-40B4-BE49-F238E27FC236}">
                <a16:creationId xmlns:a16="http://schemas.microsoft.com/office/drawing/2014/main" id="{7E5C62E1-2292-43E4-1B6C-25AF6DD791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ADA844-5D90-ACAE-656C-C6713A8B4FC9}"/>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330307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B7C3-4264-C1FC-9249-9C163E9FCD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30C24A-2FBD-E023-2287-121AD4BF62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40A5B-92E3-9A0B-BA8D-C8B8F8CFFF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A4E4BD-B6F1-5123-FCF2-6EC43A071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3DEE51-7BD6-3801-2441-CFF704A69F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58C395-8EF2-F279-2BE5-57C9623C56BF}"/>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8" name="Footer Placeholder 7">
            <a:extLst>
              <a:ext uri="{FF2B5EF4-FFF2-40B4-BE49-F238E27FC236}">
                <a16:creationId xmlns:a16="http://schemas.microsoft.com/office/drawing/2014/main" id="{0F19B09F-BB78-CB92-C84B-C028697911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723F52-F9F3-56AC-A289-64D1020562C6}"/>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380131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E8FA-3ACE-0530-48FF-4454EC6034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8872D3-74F9-C1FF-E042-70BE67E6C26F}"/>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4" name="Footer Placeholder 3">
            <a:extLst>
              <a:ext uri="{FF2B5EF4-FFF2-40B4-BE49-F238E27FC236}">
                <a16:creationId xmlns:a16="http://schemas.microsoft.com/office/drawing/2014/main" id="{1360184F-2832-7FBA-36AF-4D8DEC9F57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EAEB1B-6348-1D52-B73A-2958C5B4EE86}"/>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404451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3BA316-EB60-4E37-5414-9B0D06B4993D}"/>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3" name="Footer Placeholder 2">
            <a:extLst>
              <a:ext uri="{FF2B5EF4-FFF2-40B4-BE49-F238E27FC236}">
                <a16:creationId xmlns:a16="http://schemas.microsoft.com/office/drawing/2014/main" id="{F2DD04EA-72CF-C11E-B882-9A802FB2A6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759C1C-F584-48B0-5763-5304EFDB17CD}"/>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4731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15FC-F37F-A0CF-76AF-6EFE5C37F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9C8C3E-D5BE-47A2-318A-C3182EF74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20B0A5-1375-4475-7191-246857236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D4072-4FA9-52B2-BA7A-A26FEFAEA631}"/>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6" name="Footer Placeholder 5">
            <a:extLst>
              <a:ext uri="{FF2B5EF4-FFF2-40B4-BE49-F238E27FC236}">
                <a16:creationId xmlns:a16="http://schemas.microsoft.com/office/drawing/2014/main" id="{08EEDB75-E526-E084-C8CA-87B5B1F212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C58677-224F-433D-4070-694F1EEE280D}"/>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182677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F909-579C-84EE-4060-9945EB365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5F344A-EB2D-5384-A0FE-6A1765D62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29308B-9C38-E384-006B-044FC2666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7DC4F-C141-0DF0-226A-34BC8813DE0F}"/>
              </a:ext>
            </a:extLst>
          </p:cNvPr>
          <p:cNvSpPr>
            <a:spLocks noGrp="1"/>
          </p:cNvSpPr>
          <p:nvPr>
            <p:ph type="dt" sz="half" idx="10"/>
          </p:nvPr>
        </p:nvSpPr>
        <p:spPr/>
        <p:txBody>
          <a:bodyPr/>
          <a:lstStyle/>
          <a:p>
            <a:fld id="{06347FCD-14D2-40E6-A6C1-23CB85C7656D}" type="datetimeFigureOut">
              <a:rPr lang="en-GB" smtClean="0"/>
              <a:t>30/10/2024</a:t>
            </a:fld>
            <a:endParaRPr lang="en-GB"/>
          </a:p>
        </p:txBody>
      </p:sp>
      <p:sp>
        <p:nvSpPr>
          <p:cNvPr id="6" name="Footer Placeholder 5">
            <a:extLst>
              <a:ext uri="{FF2B5EF4-FFF2-40B4-BE49-F238E27FC236}">
                <a16:creationId xmlns:a16="http://schemas.microsoft.com/office/drawing/2014/main" id="{8916E97D-AD66-3E0A-7D06-474E8306FD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D01C52-73B8-A8B4-58EA-24DA86598C66}"/>
              </a:ext>
            </a:extLst>
          </p:cNvPr>
          <p:cNvSpPr>
            <a:spLocks noGrp="1"/>
          </p:cNvSpPr>
          <p:nvPr>
            <p:ph type="sldNum" sz="quarter" idx="12"/>
          </p:nvPr>
        </p:nvSpPr>
        <p:spPr/>
        <p:txBody>
          <a:bodyPr/>
          <a:lstStyle/>
          <a:p>
            <a:fld id="{EBBBF2D8-0566-460E-9353-C7CE3A4CC655}" type="slidenum">
              <a:rPr lang="en-GB" smtClean="0"/>
              <a:t>‹#›</a:t>
            </a:fld>
            <a:endParaRPr lang="en-GB"/>
          </a:p>
        </p:txBody>
      </p:sp>
    </p:spTree>
    <p:extLst>
      <p:ext uri="{BB962C8B-B14F-4D97-AF65-F5344CB8AC3E}">
        <p14:creationId xmlns:p14="http://schemas.microsoft.com/office/powerpoint/2010/main" val="95051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25AE4-1B36-2483-ABA3-B07F6FD4E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0D90FC-9FCB-4A00-6B26-A5E6E582E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3E908A-27A8-709E-08AB-5433BBE666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347FCD-14D2-40E6-A6C1-23CB85C7656D}" type="datetimeFigureOut">
              <a:rPr lang="en-GB" smtClean="0"/>
              <a:t>30/10/2024</a:t>
            </a:fld>
            <a:endParaRPr lang="en-GB"/>
          </a:p>
        </p:txBody>
      </p:sp>
      <p:sp>
        <p:nvSpPr>
          <p:cNvPr id="5" name="Footer Placeholder 4">
            <a:extLst>
              <a:ext uri="{FF2B5EF4-FFF2-40B4-BE49-F238E27FC236}">
                <a16:creationId xmlns:a16="http://schemas.microsoft.com/office/drawing/2014/main" id="{75FA949C-BD8B-E3CE-AB53-6D935010E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53DA12A-CDC7-CC20-555A-166BD9036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BBF2D8-0566-460E-9353-C7CE3A4CC655}" type="slidenum">
              <a:rPr lang="en-GB" smtClean="0"/>
              <a:t>‹#›</a:t>
            </a:fld>
            <a:endParaRPr lang="en-GB"/>
          </a:p>
        </p:txBody>
      </p:sp>
    </p:spTree>
    <p:extLst>
      <p:ext uri="{BB962C8B-B14F-4D97-AF65-F5344CB8AC3E}">
        <p14:creationId xmlns:p14="http://schemas.microsoft.com/office/powerpoint/2010/main" val="167125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ardiff.moderngov.co.uk/mgCommitteeDetails.aspx?ID=15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ishare.cardiff.gov.uk/mycouncil_en.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761F-48B8-F484-BF43-80D8F8CBB7A6}"/>
              </a:ext>
            </a:extLst>
          </p:cNvPr>
          <p:cNvSpPr>
            <a:spLocks noGrp="1"/>
          </p:cNvSpPr>
          <p:nvPr>
            <p:ph type="ctrTitle"/>
          </p:nvPr>
        </p:nvSpPr>
        <p:spPr/>
        <p:txBody>
          <a:bodyPr/>
          <a:lstStyle/>
          <a:p>
            <a:r>
              <a:rPr lang="en-GB" dirty="0">
                <a:solidFill>
                  <a:srgbClr val="00B0F0"/>
                </a:solidFill>
                <a:latin typeface="Futura PT Bold" panose="020B0902020204020203" pitchFamily="34" charset="0"/>
              </a:rPr>
              <a:t>How to </a:t>
            </a:r>
            <a:br>
              <a:rPr lang="en-GB" dirty="0">
                <a:solidFill>
                  <a:srgbClr val="00B0F0"/>
                </a:solidFill>
                <a:latin typeface="Futura PT Bold" panose="020B0902020204020203" pitchFamily="34" charset="0"/>
              </a:rPr>
            </a:br>
            <a:r>
              <a:rPr lang="en-GB" dirty="0">
                <a:solidFill>
                  <a:srgbClr val="00B0F0"/>
                </a:solidFill>
                <a:latin typeface="Futura PT Bold" panose="020B0902020204020203" pitchFamily="34" charset="0"/>
              </a:rPr>
              <a:t>Change the World</a:t>
            </a:r>
          </a:p>
        </p:txBody>
      </p:sp>
      <p:sp>
        <p:nvSpPr>
          <p:cNvPr id="3" name="Subtitle 2">
            <a:extLst>
              <a:ext uri="{FF2B5EF4-FFF2-40B4-BE49-F238E27FC236}">
                <a16:creationId xmlns:a16="http://schemas.microsoft.com/office/drawing/2014/main" id="{47E50B75-8489-5037-581F-102960217C8A}"/>
              </a:ext>
            </a:extLst>
          </p:cNvPr>
          <p:cNvSpPr>
            <a:spLocks noGrp="1"/>
          </p:cNvSpPr>
          <p:nvPr>
            <p:ph type="subTitle" idx="1"/>
          </p:nvPr>
        </p:nvSpPr>
        <p:spPr/>
        <p:txBody>
          <a:bodyPr>
            <a:normAutofit fontScale="92500" lnSpcReduction="10000"/>
          </a:bodyPr>
          <a:lstStyle/>
          <a:p>
            <a:r>
              <a:rPr lang="en-GB" dirty="0"/>
              <a:t>A guide to social action for pupils in Cardiff</a:t>
            </a:r>
          </a:p>
          <a:p>
            <a:endParaRPr lang="en-GB" dirty="0"/>
          </a:p>
          <a:p>
            <a:r>
              <a:rPr lang="en-GB" sz="2400" b="0" i="0" u="none" strike="noStrike" baseline="30000" dirty="0">
                <a:solidFill>
                  <a:srgbClr val="000000"/>
                </a:solidFill>
                <a:latin typeface="FuturaPT-Medium"/>
              </a:rPr>
              <a:t>Your voice is powerful! When you share your ideas and speak to the right people, you can make big changes in your community, across the country and even the world. This guide is here to help you do just that—turn your thoughts into actions that reach the right people and make a difference.</a:t>
            </a:r>
          </a:p>
          <a:p>
            <a:endParaRPr lang="en-GB" dirty="0"/>
          </a:p>
        </p:txBody>
      </p:sp>
    </p:spTree>
    <p:extLst>
      <p:ext uri="{BB962C8B-B14F-4D97-AF65-F5344CB8AC3E}">
        <p14:creationId xmlns:p14="http://schemas.microsoft.com/office/powerpoint/2010/main" val="422294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en-GB" sz="4000" b="0" i="0" u="none" strike="noStrike" baseline="30000" dirty="0">
                <a:solidFill>
                  <a:srgbClr val="00B0F0"/>
                </a:solidFill>
                <a:latin typeface="Futura PT Bold" panose="020B0902020204020203" pitchFamily="34" charset="0"/>
              </a:rPr>
              <a:t>Start a Senedd Petition to ban single use plastic</a:t>
            </a:r>
          </a:p>
          <a:p>
            <a:pPr marL="0" marR="0" indent="0" algn="ctr" rtl="0">
              <a:buNone/>
            </a:pPr>
            <a:r>
              <a:rPr lang="en-GB" b="0" i="0" u="none" strike="noStrike" baseline="30000" dirty="0">
                <a:solidFill>
                  <a:srgbClr val="000000"/>
                </a:solidFill>
                <a:latin typeface="FuturaPT-Book"/>
              </a:rPr>
              <a:t>Reducing plastic waste for future generations</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7848" b="17848"/>
          <a:stretch/>
        </p:blipFill>
        <p:spPr>
          <a:xfrm>
            <a:off x="6336631" y="1074746"/>
            <a:ext cx="5181600" cy="4708507"/>
          </a:xfrm>
        </p:spPr>
      </p:pic>
    </p:spTree>
    <p:extLst>
      <p:ext uri="{BB962C8B-B14F-4D97-AF65-F5344CB8AC3E}">
        <p14:creationId xmlns:p14="http://schemas.microsoft.com/office/powerpoint/2010/main" val="3345329655"/>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en-GB" sz="4000" b="0" i="0" u="none" strike="noStrike" baseline="30000" dirty="0">
                <a:solidFill>
                  <a:srgbClr val="00B0F0"/>
                </a:solidFill>
                <a:latin typeface="Futura PT Bold" panose="020B0902020204020203" pitchFamily="34" charset="0"/>
              </a:rPr>
              <a:t>Start a Tree Planting Project</a:t>
            </a:r>
          </a:p>
          <a:p>
            <a:pPr marL="0" marR="0" indent="0" algn="ctr" rtl="0">
              <a:buNone/>
            </a:pPr>
            <a:r>
              <a:rPr lang="en-GB" b="0" i="0" u="none" strike="noStrike" baseline="30000" dirty="0">
                <a:solidFill>
                  <a:srgbClr val="000000"/>
                </a:solidFill>
                <a:latin typeface="FuturaPT-Book"/>
              </a:rPr>
              <a:t>Start local then try to get the government involved</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7848" b="17848"/>
          <a:stretch/>
        </p:blipFill>
        <p:spPr>
          <a:xfrm>
            <a:off x="6336631" y="1074746"/>
            <a:ext cx="5181600" cy="4708507"/>
          </a:xfrm>
        </p:spPr>
      </p:pic>
    </p:spTree>
    <p:extLst>
      <p:ext uri="{BB962C8B-B14F-4D97-AF65-F5344CB8AC3E}">
        <p14:creationId xmlns:p14="http://schemas.microsoft.com/office/powerpoint/2010/main" val="275791916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en-GB" sz="4000" b="0" i="0" u="none" strike="noStrike" baseline="30000" dirty="0">
                <a:solidFill>
                  <a:srgbClr val="00B0F0"/>
                </a:solidFill>
                <a:latin typeface="Futura PT Bold" panose="020B0902020204020203" pitchFamily="34" charset="0"/>
              </a:rPr>
              <a:t>School energy saving programme</a:t>
            </a:r>
          </a:p>
          <a:p>
            <a:pPr marL="0" marR="0" indent="0" algn="ctr" rtl="0">
              <a:buNone/>
            </a:pPr>
            <a:r>
              <a:rPr lang="en-GB" b="0" i="0" u="none" strike="noStrike" baseline="30000" dirty="0">
                <a:solidFill>
                  <a:srgbClr val="000000"/>
                </a:solidFill>
                <a:latin typeface="FuturaPT-Book"/>
              </a:rPr>
              <a:t>Reduces energy use, saves the school money and teaches good habits</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6973" b="17848"/>
          <a:stretch/>
        </p:blipFill>
        <p:spPr>
          <a:xfrm>
            <a:off x="6336631" y="1010653"/>
            <a:ext cx="5181600" cy="4772601"/>
          </a:xfrm>
        </p:spPr>
      </p:pic>
    </p:spTree>
    <p:extLst>
      <p:ext uri="{BB962C8B-B14F-4D97-AF65-F5344CB8AC3E}">
        <p14:creationId xmlns:p14="http://schemas.microsoft.com/office/powerpoint/2010/main" val="56344959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en-GB" sz="4000" b="0" i="0" u="none" strike="noStrike" baseline="30000" dirty="0">
                <a:solidFill>
                  <a:srgbClr val="00B0F0"/>
                </a:solidFill>
                <a:latin typeface="Futura PT Bold" panose="020B0902020204020203" pitchFamily="34" charset="0"/>
              </a:rPr>
              <a:t>Peaceful Protest for Climate Action</a:t>
            </a:r>
          </a:p>
          <a:p>
            <a:pPr marL="0" marR="0" indent="0" algn="ctr" rtl="0">
              <a:buNone/>
            </a:pPr>
            <a:r>
              <a:rPr lang="en-GB" b="0" i="0" u="none" strike="noStrike" baseline="30000" dirty="0">
                <a:solidFill>
                  <a:srgbClr val="000000"/>
                </a:solidFill>
                <a:latin typeface="FuturaPT-Book"/>
              </a:rPr>
              <a:t>Draws public and media attention to climate issues, maybe we could ask other schools to join us</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52" t="3190" r="-452" b="36957"/>
          <a:stretch/>
        </p:blipFill>
        <p:spPr>
          <a:xfrm>
            <a:off x="6096000" y="820617"/>
            <a:ext cx="5181600" cy="4384430"/>
          </a:xfrm>
        </p:spPr>
      </p:pic>
    </p:spTree>
    <p:extLst>
      <p:ext uri="{BB962C8B-B14F-4D97-AF65-F5344CB8AC3E}">
        <p14:creationId xmlns:p14="http://schemas.microsoft.com/office/powerpoint/2010/main" val="175884645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en-GB" sz="4000" b="0" i="0" u="none" strike="noStrike" baseline="30000" dirty="0">
                <a:solidFill>
                  <a:srgbClr val="00B0F0"/>
                </a:solidFill>
                <a:latin typeface="Futura PT Bold" panose="020B0902020204020203" pitchFamily="34" charset="0"/>
              </a:rPr>
              <a:t>Leaflet Campaign in Local Shops</a:t>
            </a:r>
          </a:p>
          <a:p>
            <a:pPr marL="0" marR="0" indent="0" algn="ctr" rtl="0">
              <a:buNone/>
            </a:pPr>
            <a:r>
              <a:rPr lang="en-GB" b="0" i="0" u="none" strike="noStrike" baseline="30000" dirty="0">
                <a:solidFill>
                  <a:srgbClr val="000000"/>
                </a:solidFill>
                <a:latin typeface="FuturaPT-Book"/>
              </a:rPr>
              <a:t>Partner with businesses to spread awareness on how to look after our environment</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100" t="21942" r="10460" b="25650"/>
          <a:stretch/>
        </p:blipFill>
        <p:spPr>
          <a:xfrm>
            <a:off x="6336631" y="1010653"/>
            <a:ext cx="5181600" cy="4772601"/>
          </a:xfrm>
        </p:spPr>
      </p:pic>
    </p:spTree>
    <p:extLst>
      <p:ext uri="{BB962C8B-B14F-4D97-AF65-F5344CB8AC3E}">
        <p14:creationId xmlns:p14="http://schemas.microsoft.com/office/powerpoint/2010/main" val="383230594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en-GB" sz="4000" b="0" i="0" u="none" strike="noStrike" baseline="30000" dirty="0">
                <a:solidFill>
                  <a:srgbClr val="00B0F0"/>
                </a:solidFill>
                <a:latin typeface="Futura PT Bold" panose="020B0902020204020203" pitchFamily="34" charset="0"/>
              </a:rPr>
              <a:t>Ask for Vegan School Lunches</a:t>
            </a:r>
          </a:p>
          <a:p>
            <a:pPr marL="0" marR="0" indent="0" algn="ctr" rtl="0">
              <a:buNone/>
            </a:pPr>
            <a:r>
              <a:rPr lang="en-GB" b="0" i="0" u="none" strike="noStrike" baseline="30000" dirty="0">
                <a:solidFill>
                  <a:srgbClr val="000000"/>
                </a:solidFill>
                <a:latin typeface="FuturaPT-Book"/>
              </a:rPr>
              <a:t>They reduce environmental impact of our school meals</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327" t="28127" r="16104" b="25895"/>
          <a:stretch/>
        </p:blipFill>
        <p:spPr>
          <a:xfrm>
            <a:off x="6336631" y="1010653"/>
            <a:ext cx="5181600" cy="4772601"/>
          </a:xfrm>
        </p:spPr>
      </p:pic>
    </p:spTree>
    <p:extLst>
      <p:ext uri="{BB962C8B-B14F-4D97-AF65-F5344CB8AC3E}">
        <p14:creationId xmlns:p14="http://schemas.microsoft.com/office/powerpoint/2010/main" val="417581028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en-GB" sz="4000" b="0" i="0" u="none" strike="noStrike" baseline="30000" dirty="0">
                <a:solidFill>
                  <a:srgbClr val="00B0F0"/>
                </a:solidFill>
                <a:latin typeface="Futura PT Bold" panose="020B0902020204020203" pitchFamily="34" charset="0"/>
              </a:rPr>
              <a:t>Organise a litter pick with parents</a:t>
            </a:r>
          </a:p>
          <a:p>
            <a:pPr marL="0" marR="0" indent="0" algn="ctr" rtl="0">
              <a:buNone/>
            </a:pPr>
            <a:r>
              <a:rPr lang="en-GB" b="0" i="0" u="none" strike="noStrike" baseline="30000" dirty="0">
                <a:solidFill>
                  <a:srgbClr val="000000"/>
                </a:solidFill>
                <a:latin typeface="FuturaPT-Book"/>
              </a:rPr>
              <a:t>Direct action to clean up local areas, raises environmental awareness</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3152" r="19047" b="14105"/>
          <a:stretch/>
        </p:blipFill>
        <p:spPr>
          <a:xfrm>
            <a:off x="6336631" y="1010653"/>
            <a:ext cx="5181600" cy="4772601"/>
          </a:xfrm>
        </p:spPr>
      </p:pic>
    </p:spTree>
    <p:extLst>
      <p:ext uri="{BB962C8B-B14F-4D97-AF65-F5344CB8AC3E}">
        <p14:creationId xmlns:p14="http://schemas.microsoft.com/office/powerpoint/2010/main" val="1273619351"/>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a:xfrm>
            <a:off x="838199" y="365125"/>
            <a:ext cx="10663989" cy="1325563"/>
          </a:xfrm>
        </p:spPr>
        <p:txBody>
          <a:bodyPr>
            <a:normAutofit/>
          </a:bodyPr>
          <a:lstStyle/>
          <a:p>
            <a:r>
              <a:rPr lang="en-GB" sz="4000" dirty="0">
                <a:solidFill>
                  <a:srgbClr val="00B0F0"/>
                </a:solidFill>
                <a:latin typeface="Futura PT Bold" panose="020B0902020204020203" pitchFamily="34" charset="0"/>
              </a:rPr>
              <a:t>Meet local Decision makers and take action!</a:t>
            </a:r>
          </a:p>
        </p:txBody>
      </p:sp>
      <p:pic>
        <p:nvPicPr>
          <p:cNvPr id="7" name="Picture 6">
            <a:extLst>
              <a:ext uri="{FF2B5EF4-FFF2-40B4-BE49-F238E27FC236}">
                <a16:creationId xmlns:a16="http://schemas.microsoft.com/office/drawing/2014/main" id="{0BCBE734-3698-FDB8-9A40-EDB61E7E4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32" y="1733789"/>
            <a:ext cx="7359313" cy="4759086"/>
          </a:xfrm>
          <a:prstGeom prst="rect">
            <a:avLst/>
          </a:prstGeom>
        </p:spPr>
      </p:pic>
      <p:sp>
        <p:nvSpPr>
          <p:cNvPr id="8" name="TextBox 7">
            <a:extLst>
              <a:ext uri="{FF2B5EF4-FFF2-40B4-BE49-F238E27FC236}">
                <a16:creationId xmlns:a16="http://schemas.microsoft.com/office/drawing/2014/main" id="{600BA320-D414-BC27-5726-94012C68D08B}"/>
              </a:ext>
            </a:extLst>
          </p:cNvPr>
          <p:cNvSpPr txBox="1"/>
          <p:nvPr/>
        </p:nvSpPr>
        <p:spPr>
          <a:xfrm>
            <a:off x="8169442" y="1690688"/>
            <a:ext cx="3477126" cy="4555093"/>
          </a:xfrm>
          <a:prstGeom prst="rect">
            <a:avLst/>
          </a:prstGeom>
          <a:noFill/>
        </p:spPr>
        <p:txBody>
          <a:bodyPr wrap="square" rtlCol="0">
            <a:spAutoFit/>
          </a:bodyPr>
          <a:lstStyle/>
          <a:p>
            <a:pPr marR="0" algn="ctr" rtl="0"/>
            <a:r>
              <a:rPr lang="en-GB" sz="2400" b="0" i="0" u="none" strike="noStrike" baseline="30000" dirty="0">
                <a:solidFill>
                  <a:srgbClr val="183B7D"/>
                </a:solidFill>
              </a:rPr>
              <a:t>Cardiff Council a big team of thousands of people that takes care of our city, Cardiff. Just like your school has teachers and staff who help make sure everything runs smoothly; Cardiff Council does that for our whole city. They cover lots of areas, including, culture, education, housing, transport, helping families, and the environment. </a:t>
            </a:r>
          </a:p>
          <a:p>
            <a:pPr marR="0" algn="ctr" rtl="0"/>
            <a:endParaRPr lang="en-GB" sz="2400" b="0" i="0" u="none" strike="noStrike" baseline="30000" dirty="0">
              <a:solidFill>
                <a:srgbClr val="183B7D"/>
              </a:solidFill>
            </a:endParaRPr>
          </a:p>
          <a:p>
            <a:pPr marR="0" algn="ctr" rtl="0"/>
            <a:r>
              <a:rPr lang="en-GB" sz="2400" b="0" i="0" u="none" strike="noStrike" baseline="30000" dirty="0">
                <a:solidFill>
                  <a:srgbClr val="183B7D"/>
                </a:solidFill>
              </a:rPr>
              <a:t>The council is run by thousands of employees but led by “councillors” these councillors are normal people elected by the public. They choose the direction and make the important decisions. </a:t>
            </a:r>
          </a:p>
          <a:p>
            <a:pPr algn="ctr"/>
            <a:endParaRPr lang="en-GB" dirty="0"/>
          </a:p>
        </p:txBody>
      </p:sp>
    </p:spTree>
    <p:extLst>
      <p:ext uri="{BB962C8B-B14F-4D97-AF65-F5344CB8AC3E}">
        <p14:creationId xmlns:p14="http://schemas.microsoft.com/office/powerpoint/2010/main" val="17293345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a:xfrm>
            <a:off x="838199" y="365125"/>
            <a:ext cx="10663989" cy="1325563"/>
          </a:xfrm>
        </p:spPr>
        <p:txBody>
          <a:bodyPr>
            <a:normAutofit/>
          </a:bodyPr>
          <a:lstStyle/>
          <a:p>
            <a:pPr algn="ctr"/>
            <a:r>
              <a:rPr lang="en-GB" sz="4000" dirty="0">
                <a:solidFill>
                  <a:srgbClr val="00B0F0"/>
                </a:solidFill>
                <a:latin typeface="Futura PT Bold" panose="020B0902020204020203" pitchFamily="34" charset="0"/>
              </a:rPr>
              <a:t>The Leader and Cabinet Members: </a:t>
            </a:r>
          </a:p>
        </p:txBody>
      </p:sp>
      <p:pic>
        <p:nvPicPr>
          <p:cNvPr id="7" name="Picture 6">
            <a:extLst>
              <a:ext uri="{FF2B5EF4-FFF2-40B4-BE49-F238E27FC236}">
                <a16:creationId xmlns:a16="http://schemas.microsoft.com/office/drawing/2014/main" id="{0BCBE734-3698-FDB8-9A40-EDB61E7E4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818" y="1759089"/>
            <a:ext cx="10540753" cy="6816445"/>
          </a:xfrm>
          <a:prstGeom prst="rect">
            <a:avLst/>
          </a:prstGeom>
        </p:spPr>
      </p:pic>
      <p:sp>
        <p:nvSpPr>
          <p:cNvPr id="3" name="TextBox 2">
            <a:extLst>
              <a:ext uri="{FF2B5EF4-FFF2-40B4-BE49-F238E27FC236}">
                <a16:creationId xmlns:a16="http://schemas.microsoft.com/office/drawing/2014/main" id="{600BA320-D414-BC27-5726-94012C68D08B}"/>
              </a:ext>
            </a:extLst>
          </p:cNvPr>
          <p:cNvSpPr txBox="1"/>
          <p:nvPr/>
        </p:nvSpPr>
        <p:spPr>
          <a:xfrm>
            <a:off x="6840187" y="1690688"/>
            <a:ext cx="4806381" cy="3093541"/>
          </a:xfrm>
          <a:prstGeom prst="roundRect">
            <a:avLst>
              <a:gd name="adj" fmla="val 10326"/>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dirty="0"/>
              <a:t>The Leader and </a:t>
            </a:r>
          </a:p>
          <a:p>
            <a:pPr algn="ctr"/>
            <a:r>
              <a:rPr lang="en-GB" sz="2000" b="1" dirty="0"/>
              <a:t>Cabinet Members: </a:t>
            </a:r>
          </a:p>
          <a:p>
            <a:pPr algn="ctr"/>
            <a:r>
              <a:rPr lang="en-GB" dirty="0"/>
              <a:t>The Leader of the council is elected by all councillors. The leader then chooses a group of other councillors to look after important things like climate change, education and transport - they are ‘the cabinet’. They help shape the councils plans and aims that affect the whole city. </a:t>
            </a:r>
          </a:p>
          <a:p>
            <a:pPr algn="ctr"/>
            <a:r>
              <a:rPr lang="en-GB" dirty="0">
                <a:hlinkClick r:id="rId4"/>
              </a:rPr>
              <a:t>Find out who they are here!</a:t>
            </a:r>
            <a:endParaRPr lang="en-GB" dirty="0"/>
          </a:p>
        </p:txBody>
      </p:sp>
      <p:sp>
        <p:nvSpPr>
          <p:cNvPr id="4" name="TextBox 3">
            <a:extLst>
              <a:ext uri="{FF2B5EF4-FFF2-40B4-BE49-F238E27FC236}">
                <a16:creationId xmlns:a16="http://schemas.microsoft.com/office/drawing/2014/main" id="{57667DA1-CEAE-117B-EAB0-88552B5313E3}"/>
              </a:ext>
            </a:extLst>
          </p:cNvPr>
          <p:cNvSpPr txBox="1"/>
          <p:nvPr/>
        </p:nvSpPr>
        <p:spPr>
          <a:xfrm>
            <a:off x="6840187" y="4906436"/>
            <a:ext cx="4806381" cy="1464231"/>
          </a:xfrm>
          <a:prstGeom prst="round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dirty="0"/>
              <a:t>If your problem is about something that affects all children in Cardiff then writing to the right cabinet member might help bring about change!</a:t>
            </a:r>
            <a:endParaRPr lang="en-GB" dirty="0"/>
          </a:p>
        </p:txBody>
      </p:sp>
    </p:spTree>
    <p:extLst>
      <p:ext uri="{BB962C8B-B14F-4D97-AF65-F5344CB8AC3E}">
        <p14:creationId xmlns:p14="http://schemas.microsoft.com/office/powerpoint/2010/main" val="71259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a:xfrm>
            <a:off x="-2714626" y="2881173"/>
            <a:ext cx="10663989" cy="1325563"/>
          </a:xfrm>
        </p:spPr>
        <p:txBody>
          <a:bodyPr>
            <a:normAutofit/>
          </a:bodyPr>
          <a:lstStyle/>
          <a:p>
            <a:pPr algn="ctr"/>
            <a:r>
              <a:rPr lang="en-GB" sz="4000" dirty="0">
                <a:solidFill>
                  <a:srgbClr val="00B0F0"/>
                </a:solidFill>
                <a:latin typeface="Futura PT Bold" panose="020B0902020204020203" pitchFamily="34" charset="0"/>
              </a:rPr>
              <a:t>Local Councillors</a:t>
            </a:r>
          </a:p>
        </p:txBody>
      </p:sp>
      <p:pic>
        <p:nvPicPr>
          <p:cNvPr id="7" name="Picture 6">
            <a:extLst>
              <a:ext uri="{FF2B5EF4-FFF2-40B4-BE49-F238E27FC236}">
                <a16:creationId xmlns:a16="http://schemas.microsoft.com/office/drawing/2014/main" id="{0BCBE734-3698-FDB8-9A40-EDB61E7E4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67" y="-3408223"/>
            <a:ext cx="10540753" cy="6816445"/>
          </a:xfrm>
          <a:prstGeom prst="rect">
            <a:avLst/>
          </a:prstGeom>
        </p:spPr>
      </p:pic>
      <p:sp>
        <p:nvSpPr>
          <p:cNvPr id="3" name="TextBox 2">
            <a:extLst>
              <a:ext uri="{FF2B5EF4-FFF2-40B4-BE49-F238E27FC236}">
                <a16:creationId xmlns:a16="http://schemas.microsoft.com/office/drawing/2014/main" id="{600BA320-D414-BC27-5726-94012C68D08B}"/>
              </a:ext>
            </a:extLst>
          </p:cNvPr>
          <p:cNvSpPr txBox="1"/>
          <p:nvPr/>
        </p:nvSpPr>
        <p:spPr>
          <a:xfrm>
            <a:off x="647890" y="3940036"/>
            <a:ext cx="6810185" cy="2181761"/>
          </a:xfrm>
          <a:prstGeom prst="roundRect">
            <a:avLst>
              <a:gd name="adj" fmla="val 10326"/>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dirty="0"/>
              <a:t>Cardiff’s Local Councillors:</a:t>
            </a:r>
            <a:br>
              <a:rPr lang="en-GB" sz="2000" b="1" dirty="0"/>
            </a:br>
            <a:r>
              <a:rPr lang="en-GB" dirty="0"/>
              <a:t>These are the people who help look after our local areas. They have been chosen by local residents during local elections and are the first person to contact with local problems and concerns. In Wales, councillors vote on important council plans - the council is led by them. </a:t>
            </a:r>
            <a:r>
              <a:rPr lang="en-GB" dirty="0">
                <a:hlinkClick r:id="rId4"/>
              </a:rPr>
              <a:t>Find out who your local councillors are</a:t>
            </a:r>
            <a:r>
              <a:rPr lang="en-GB" dirty="0"/>
              <a:t>, write to them and invite them to your school!</a:t>
            </a:r>
          </a:p>
        </p:txBody>
      </p:sp>
      <p:sp>
        <p:nvSpPr>
          <p:cNvPr id="4" name="TextBox 3">
            <a:extLst>
              <a:ext uri="{FF2B5EF4-FFF2-40B4-BE49-F238E27FC236}">
                <a16:creationId xmlns:a16="http://schemas.microsoft.com/office/drawing/2014/main" id="{57667DA1-CEAE-117B-EAB0-88552B5313E3}"/>
              </a:ext>
            </a:extLst>
          </p:cNvPr>
          <p:cNvSpPr txBox="1"/>
          <p:nvPr/>
        </p:nvSpPr>
        <p:spPr>
          <a:xfrm>
            <a:off x="7730287" y="4317048"/>
            <a:ext cx="4147197" cy="1804749"/>
          </a:xfrm>
          <a:prstGeom prst="round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dirty="0"/>
              <a:t>If the problem is smaller and mainly affects people in your area writing to your local councillor might be a good place to start! </a:t>
            </a:r>
            <a:endParaRPr lang="en-GB" dirty="0"/>
          </a:p>
        </p:txBody>
      </p:sp>
      <p:pic>
        <p:nvPicPr>
          <p:cNvPr id="6" name="Picture 5" descr="A drawing of a roof&#10;&#10;Description automatically generated">
            <a:extLst>
              <a:ext uri="{FF2B5EF4-FFF2-40B4-BE49-F238E27FC236}">
                <a16:creationId xmlns:a16="http://schemas.microsoft.com/office/drawing/2014/main" id="{1EF52F48-EB85-9667-A81C-B06783DDA9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0" y="-1389080"/>
            <a:ext cx="5230379" cy="5251715"/>
          </a:xfrm>
          <a:prstGeom prst="rect">
            <a:avLst/>
          </a:prstGeom>
        </p:spPr>
      </p:pic>
    </p:spTree>
    <p:extLst>
      <p:ext uri="{BB962C8B-B14F-4D97-AF65-F5344CB8AC3E}">
        <p14:creationId xmlns:p14="http://schemas.microsoft.com/office/powerpoint/2010/main" val="4216579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7689-572F-F566-24BB-0EF6B57DC9F7}"/>
              </a:ext>
            </a:extLst>
          </p:cNvPr>
          <p:cNvSpPr>
            <a:spLocks noGrp="1"/>
          </p:cNvSpPr>
          <p:nvPr>
            <p:ph type="title"/>
          </p:nvPr>
        </p:nvSpPr>
        <p:spPr/>
        <p:txBody>
          <a:bodyPr/>
          <a:lstStyle/>
          <a:p>
            <a:r>
              <a:rPr lang="en-GB" dirty="0">
                <a:solidFill>
                  <a:srgbClr val="00B0F0"/>
                </a:solidFill>
                <a:latin typeface="Futura PT Bold" panose="020B0902020204020203" pitchFamily="34" charset="0"/>
              </a:rPr>
              <a:t>What is social action?</a:t>
            </a:r>
          </a:p>
        </p:txBody>
      </p:sp>
      <p:sp>
        <p:nvSpPr>
          <p:cNvPr id="3" name="Content Placeholder 2">
            <a:extLst>
              <a:ext uri="{FF2B5EF4-FFF2-40B4-BE49-F238E27FC236}">
                <a16:creationId xmlns:a16="http://schemas.microsoft.com/office/drawing/2014/main" id="{EEE42889-EA60-8C12-9CEB-5E2A9B33E339}"/>
              </a:ext>
            </a:extLst>
          </p:cNvPr>
          <p:cNvSpPr>
            <a:spLocks noGrp="1"/>
          </p:cNvSpPr>
          <p:nvPr>
            <p:ph idx="1"/>
          </p:nvPr>
        </p:nvSpPr>
        <p:spPr>
          <a:xfrm>
            <a:off x="838199" y="1825625"/>
            <a:ext cx="8550898" cy="4351338"/>
          </a:xfrm>
        </p:spPr>
        <p:txBody>
          <a:bodyPr>
            <a:normAutofit fontScale="77500" lnSpcReduction="20000"/>
          </a:bodyPr>
          <a:lstStyle/>
          <a:p>
            <a:pPr marL="0" indent="0">
              <a:lnSpc>
                <a:spcPct val="120000"/>
              </a:lnSpc>
              <a:buNone/>
            </a:pPr>
            <a:r>
              <a:rPr lang="en-GB" b="1" dirty="0"/>
              <a:t>Social action is when you do something to help make your school, community, or the world a better place. It means taking action to solve a problem or improve something that you care about.</a:t>
            </a:r>
          </a:p>
          <a:p>
            <a:pPr marL="0" indent="0">
              <a:buNone/>
            </a:pPr>
            <a:endParaRPr lang="en-GB" sz="2000" dirty="0"/>
          </a:p>
          <a:p>
            <a:pPr marL="0" indent="0">
              <a:buNone/>
            </a:pPr>
            <a:r>
              <a:rPr lang="en-GB" sz="2400" dirty="0"/>
              <a:t>You might have already done some social action projects, like:</a:t>
            </a:r>
          </a:p>
          <a:p>
            <a:pPr>
              <a:buFont typeface="Arial" panose="020B0604020202020204" pitchFamily="34" charset="0"/>
              <a:buChar char="•"/>
            </a:pPr>
            <a:r>
              <a:rPr lang="en-GB" sz="2400" dirty="0"/>
              <a:t>Organising a litter pick to keep your playground clean.</a:t>
            </a:r>
          </a:p>
          <a:p>
            <a:pPr>
              <a:buFont typeface="Arial" panose="020B0604020202020204" pitchFamily="34" charset="0"/>
              <a:buChar char="•"/>
            </a:pPr>
            <a:r>
              <a:rPr lang="en-GB" sz="2400" dirty="0"/>
              <a:t>Setting up a uniform swap shop.</a:t>
            </a:r>
          </a:p>
          <a:p>
            <a:pPr>
              <a:buFont typeface="Arial" panose="020B0604020202020204" pitchFamily="34" charset="0"/>
              <a:buChar char="•"/>
            </a:pPr>
            <a:r>
              <a:rPr lang="en-GB" sz="2400" dirty="0"/>
              <a:t>Planting trees or flowers to help the environment.</a:t>
            </a:r>
          </a:p>
          <a:p>
            <a:pPr>
              <a:buFont typeface="Arial" panose="020B0604020202020204" pitchFamily="34" charset="0"/>
              <a:buChar char="•"/>
            </a:pPr>
            <a:r>
              <a:rPr lang="en-GB" sz="2400" dirty="0"/>
              <a:t>Starting a recycling program at school.</a:t>
            </a:r>
          </a:p>
          <a:p>
            <a:pPr>
              <a:buFont typeface="Arial" panose="020B0604020202020204" pitchFamily="34" charset="0"/>
              <a:buChar char="•"/>
            </a:pPr>
            <a:endParaRPr lang="en-GB" sz="2300" b="1" dirty="0"/>
          </a:p>
          <a:p>
            <a:pPr marL="0" indent="0">
              <a:buNone/>
            </a:pPr>
            <a:r>
              <a:rPr lang="en-GB" sz="2300" b="1" dirty="0"/>
              <a:t>Social action is all about working together </a:t>
            </a:r>
          </a:p>
          <a:p>
            <a:pPr marL="0" indent="0">
              <a:buNone/>
            </a:pPr>
            <a:r>
              <a:rPr lang="en-GB" sz="2300" b="1" dirty="0"/>
              <a:t>to make a difference and help others!</a:t>
            </a:r>
          </a:p>
        </p:txBody>
      </p:sp>
    </p:spTree>
    <p:extLst>
      <p:ext uri="{BB962C8B-B14F-4D97-AF65-F5344CB8AC3E}">
        <p14:creationId xmlns:p14="http://schemas.microsoft.com/office/powerpoint/2010/main" val="188427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a:xfrm>
            <a:off x="-1800226" y="150817"/>
            <a:ext cx="10663989" cy="1325563"/>
          </a:xfrm>
        </p:spPr>
        <p:txBody>
          <a:bodyPr>
            <a:normAutofit/>
          </a:bodyPr>
          <a:lstStyle/>
          <a:p>
            <a:pPr algn="ctr"/>
            <a:r>
              <a:rPr lang="en-GB" sz="4000" dirty="0">
                <a:solidFill>
                  <a:srgbClr val="00B0F0"/>
                </a:solidFill>
                <a:latin typeface="Futura PT Bold" panose="020B0902020204020203" pitchFamily="34" charset="0"/>
              </a:rPr>
              <a:t>Members of the Senedd</a:t>
            </a:r>
          </a:p>
        </p:txBody>
      </p:sp>
      <p:pic>
        <p:nvPicPr>
          <p:cNvPr id="7" name="Picture 6">
            <a:extLst>
              <a:ext uri="{FF2B5EF4-FFF2-40B4-BE49-F238E27FC236}">
                <a16:creationId xmlns:a16="http://schemas.microsoft.com/office/drawing/2014/main" id="{0BCBE734-3698-FDB8-9A40-EDB61E7E4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753" y="-3272491"/>
            <a:ext cx="10540753" cy="6816445"/>
          </a:xfrm>
          <a:prstGeom prst="rect">
            <a:avLst/>
          </a:prstGeom>
        </p:spPr>
      </p:pic>
      <p:sp>
        <p:nvSpPr>
          <p:cNvPr id="3" name="TextBox 2">
            <a:extLst>
              <a:ext uri="{FF2B5EF4-FFF2-40B4-BE49-F238E27FC236}">
                <a16:creationId xmlns:a16="http://schemas.microsoft.com/office/drawing/2014/main" id="{600BA320-D414-BC27-5726-94012C68D08B}"/>
              </a:ext>
            </a:extLst>
          </p:cNvPr>
          <p:cNvSpPr txBox="1"/>
          <p:nvPr/>
        </p:nvSpPr>
        <p:spPr>
          <a:xfrm>
            <a:off x="620181" y="1279963"/>
            <a:ext cx="5230379" cy="3679686"/>
          </a:xfrm>
          <a:prstGeom prst="roundRect">
            <a:avLst>
              <a:gd name="adj" fmla="val 10326"/>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dirty="0"/>
              <a:t>What is the Senedd? </a:t>
            </a:r>
          </a:p>
          <a:p>
            <a:pPr algn="ctr"/>
            <a:r>
              <a:rPr lang="en-GB" sz="2000" dirty="0"/>
              <a:t>The Senedd is the Welsh Parliament. It is made of a group of people called Members of the Senedd, or MSs, who are elected to make decisions and create laws for Wales. The Senedd takes care of important things that affect all of Wales, such as schools, healthcare, and the environment. They make laws in Wales that can change how things are done in your community and across the country</a:t>
            </a:r>
            <a:r>
              <a:rPr lang="en-GB" sz="2000" b="1" dirty="0"/>
              <a:t>.</a:t>
            </a:r>
            <a:endParaRPr lang="en-GB" dirty="0"/>
          </a:p>
        </p:txBody>
      </p:sp>
      <p:sp>
        <p:nvSpPr>
          <p:cNvPr id="4" name="TextBox 3">
            <a:extLst>
              <a:ext uri="{FF2B5EF4-FFF2-40B4-BE49-F238E27FC236}">
                <a16:creationId xmlns:a16="http://schemas.microsoft.com/office/drawing/2014/main" id="{57667DA1-CEAE-117B-EAB0-88552B5313E3}"/>
              </a:ext>
            </a:extLst>
          </p:cNvPr>
          <p:cNvSpPr txBox="1"/>
          <p:nvPr/>
        </p:nvSpPr>
        <p:spPr>
          <a:xfrm>
            <a:off x="6096000" y="4659065"/>
            <a:ext cx="5818909" cy="1804749"/>
          </a:xfrm>
          <a:prstGeom prst="round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dirty="0"/>
              <a:t>If your problem affects children across all of Wales, like rules about schools or health services, a Member of the Senedd (MS) can help. They work on big decisions that affect everyone in Wales, not just Cardiff.</a:t>
            </a:r>
            <a:endParaRPr lang="en-GB" dirty="0"/>
          </a:p>
        </p:txBody>
      </p:sp>
      <p:pic>
        <p:nvPicPr>
          <p:cNvPr id="6" name="Picture 5" descr="A drawing of a roof&#10;&#10;Description automatically generated">
            <a:extLst>
              <a:ext uri="{FF2B5EF4-FFF2-40B4-BE49-F238E27FC236}">
                <a16:creationId xmlns:a16="http://schemas.microsoft.com/office/drawing/2014/main" id="{1EF52F48-EB85-9667-A81C-B06783DDA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728" y="-724062"/>
            <a:ext cx="5230379" cy="5251715"/>
          </a:xfrm>
          <a:prstGeom prst="rect">
            <a:avLst/>
          </a:prstGeom>
        </p:spPr>
      </p:pic>
      <p:pic>
        <p:nvPicPr>
          <p:cNvPr id="5" name="Picture 4">
            <a:extLst>
              <a:ext uri="{FF2B5EF4-FFF2-40B4-BE49-F238E27FC236}">
                <a16:creationId xmlns:a16="http://schemas.microsoft.com/office/drawing/2014/main" id="{69E51CDC-EB90-74F4-6C3A-353716106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753" y="-3605000"/>
            <a:ext cx="10540753" cy="6816445"/>
          </a:xfrm>
          <a:prstGeom prst="rect">
            <a:avLst/>
          </a:prstGeom>
        </p:spPr>
      </p:pic>
      <p:pic>
        <p:nvPicPr>
          <p:cNvPr id="11" name="Picture 10" descr="A drawing of a building with a clock tower&#10;&#10;Description automatically generated">
            <a:extLst>
              <a:ext uri="{FF2B5EF4-FFF2-40B4-BE49-F238E27FC236}">
                <a16:creationId xmlns:a16="http://schemas.microsoft.com/office/drawing/2014/main" id="{2D092A5B-548E-EEEC-E3F2-37DFEAC5E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748" y="1641397"/>
            <a:ext cx="3980696" cy="5065786"/>
          </a:xfrm>
          <a:prstGeom prst="rect">
            <a:avLst/>
          </a:prstGeom>
        </p:spPr>
      </p:pic>
    </p:spTree>
    <p:extLst>
      <p:ext uri="{BB962C8B-B14F-4D97-AF65-F5344CB8AC3E}">
        <p14:creationId xmlns:p14="http://schemas.microsoft.com/office/powerpoint/2010/main" val="740038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a:xfrm>
            <a:off x="527856" y="0"/>
            <a:ext cx="10663989" cy="1325563"/>
          </a:xfrm>
        </p:spPr>
        <p:txBody>
          <a:bodyPr>
            <a:normAutofit/>
          </a:bodyPr>
          <a:lstStyle/>
          <a:p>
            <a:pPr algn="ctr"/>
            <a:r>
              <a:rPr lang="en-GB" sz="4000" dirty="0">
                <a:solidFill>
                  <a:srgbClr val="00B0F0"/>
                </a:solidFill>
                <a:latin typeface="Futura PT Bold" panose="020B0902020204020203" pitchFamily="34" charset="0"/>
              </a:rPr>
              <a:t>Members of the UK Parliament</a:t>
            </a:r>
          </a:p>
        </p:txBody>
      </p:sp>
      <p:sp>
        <p:nvSpPr>
          <p:cNvPr id="3" name="TextBox 2">
            <a:extLst>
              <a:ext uri="{FF2B5EF4-FFF2-40B4-BE49-F238E27FC236}">
                <a16:creationId xmlns:a16="http://schemas.microsoft.com/office/drawing/2014/main" id="{600BA320-D414-BC27-5726-94012C68D08B}"/>
              </a:ext>
            </a:extLst>
          </p:cNvPr>
          <p:cNvSpPr txBox="1"/>
          <p:nvPr/>
        </p:nvSpPr>
        <p:spPr>
          <a:xfrm>
            <a:off x="1773382" y="1325563"/>
            <a:ext cx="4655127" cy="3679686"/>
          </a:xfrm>
          <a:prstGeom prst="roundRect">
            <a:avLst>
              <a:gd name="adj" fmla="val 10326"/>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dirty="0"/>
              <a:t>What is the UK Parliament?</a:t>
            </a:r>
          </a:p>
          <a:p>
            <a:pPr algn="ctr"/>
            <a:r>
              <a:rPr lang="en-GB" sz="2000" dirty="0"/>
              <a:t>The UK Parliament is the place where decisions are made for the whole of the United Kingdom, which includes Wales, England, Scotland, and Northern Ireland. It’s made up of elected people called Members of Parliament (MPs), who help create laws and decide how to spend money on important things like health, defence, and the environment.</a:t>
            </a:r>
            <a:endParaRPr lang="en-GB" dirty="0"/>
          </a:p>
        </p:txBody>
      </p:sp>
      <p:sp>
        <p:nvSpPr>
          <p:cNvPr id="4" name="TextBox 3">
            <a:extLst>
              <a:ext uri="{FF2B5EF4-FFF2-40B4-BE49-F238E27FC236}">
                <a16:creationId xmlns:a16="http://schemas.microsoft.com/office/drawing/2014/main" id="{57667DA1-CEAE-117B-EAB0-88552B5313E3}"/>
              </a:ext>
            </a:extLst>
          </p:cNvPr>
          <p:cNvSpPr txBox="1"/>
          <p:nvPr/>
        </p:nvSpPr>
        <p:spPr>
          <a:xfrm>
            <a:off x="1773382" y="5337248"/>
            <a:ext cx="8686801" cy="1123712"/>
          </a:xfrm>
          <a:prstGeom prst="round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dirty="0"/>
              <a:t>If your problem is about something that affects all parts of the UK, such as laws about pollution, transport, and safety. Find out who your local MP is and get in touch!</a:t>
            </a:r>
            <a:endParaRPr lang="en-GB" dirty="0"/>
          </a:p>
        </p:txBody>
      </p:sp>
      <p:pic>
        <p:nvPicPr>
          <p:cNvPr id="6" name="Picture 5" descr="A drawing of a roof&#10;&#10;Description automatically generated">
            <a:extLst>
              <a:ext uri="{FF2B5EF4-FFF2-40B4-BE49-F238E27FC236}">
                <a16:creationId xmlns:a16="http://schemas.microsoft.com/office/drawing/2014/main" id="{1EF52F48-EB85-9667-A81C-B06783DDA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0349" y="-292066"/>
            <a:ext cx="5230379" cy="5251715"/>
          </a:xfrm>
          <a:prstGeom prst="rect">
            <a:avLst/>
          </a:prstGeom>
        </p:spPr>
      </p:pic>
      <p:pic>
        <p:nvPicPr>
          <p:cNvPr id="11" name="Picture 10" descr="A drawing of a building with a clock tower&#10;&#10;Description automatically generated">
            <a:extLst>
              <a:ext uri="{FF2B5EF4-FFF2-40B4-BE49-F238E27FC236}">
                <a16:creationId xmlns:a16="http://schemas.microsoft.com/office/drawing/2014/main" id="{2D092A5B-548E-EEEC-E3F2-37DFEAC5E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247" y="135731"/>
            <a:ext cx="3980696" cy="5065786"/>
          </a:xfrm>
          <a:prstGeom prst="rect">
            <a:avLst/>
          </a:prstGeom>
        </p:spPr>
      </p:pic>
    </p:spTree>
    <p:extLst>
      <p:ext uri="{BB962C8B-B14F-4D97-AF65-F5344CB8AC3E}">
        <p14:creationId xmlns:p14="http://schemas.microsoft.com/office/powerpoint/2010/main" val="4050841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ADB0-1931-6EA1-23C0-108D43C42AA9}"/>
              </a:ext>
            </a:extLst>
          </p:cNvPr>
          <p:cNvSpPr>
            <a:spLocks noGrp="1"/>
          </p:cNvSpPr>
          <p:nvPr>
            <p:ph type="title"/>
          </p:nvPr>
        </p:nvSpPr>
        <p:spPr/>
        <p:txBody>
          <a:bodyPr/>
          <a:lstStyle/>
          <a:p>
            <a:r>
              <a:rPr lang="en-GB" dirty="0">
                <a:solidFill>
                  <a:srgbClr val="00B0F0"/>
                </a:solidFill>
                <a:latin typeface="Futura PT Bold" panose="020B0902020204020203" pitchFamily="34" charset="0"/>
              </a:rPr>
              <a:t>What’s the problem you want to fix?  </a:t>
            </a:r>
          </a:p>
        </p:txBody>
      </p:sp>
      <p:sp>
        <p:nvSpPr>
          <p:cNvPr id="3" name="Content Placeholder 2">
            <a:extLst>
              <a:ext uri="{FF2B5EF4-FFF2-40B4-BE49-F238E27FC236}">
                <a16:creationId xmlns:a16="http://schemas.microsoft.com/office/drawing/2014/main" id="{8D03E9BC-6A0F-162B-2878-FDDAF6D6648E}"/>
              </a:ext>
            </a:extLst>
          </p:cNvPr>
          <p:cNvSpPr>
            <a:spLocks noGrp="1"/>
          </p:cNvSpPr>
          <p:nvPr>
            <p:ph idx="1"/>
          </p:nvPr>
        </p:nvSpPr>
        <p:spPr>
          <a:xfrm>
            <a:off x="5686424" y="1825625"/>
            <a:ext cx="5667375" cy="4351338"/>
          </a:xfrm>
        </p:spPr>
        <p:txBody>
          <a:bodyPr>
            <a:normAutofit/>
          </a:bodyPr>
          <a:lstStyle/>
          <a:p>
            <a:pPr lvl="1"/>
            <a:r>
              <a:rPr lang="en-GB" sz="2000" dirty="0"/>
              <a:t>What do you care about? </a:t>
            </a:r>
          </a:p>
          <a:p>
            <a:pPr lvl="1"/>
            <a:r>
              <a:rPr lang="en-GB" sz="2000" dirty="0"/>
              <a:t>How might this issue affect children in your school, Cardiff or around the world? </a:t>
            </a:r>
          </a:p>
          <a:p>
            <a:pPr lvl="1"/>
            <a:r>
              <a:rPr lang="en-GB" sz="2000" dirty="0">
                <a:solidFill>
                  <a:schemeClr val="accent1">
                    <a:lumMod val="60000"/>
                    <a:lumOff val="40000"/>
                  </a:schemeClr>
                </a:solidFill>
              </a:rPr>
              <a:t>Gwenno is growing up in a world that’s getting hotter and hotter, everywhere she looks is pollution and rubbish. The adults in her life mean well but she can’t see change!</a:t>
            </a:r>
          </a:p>
        </p:txBody>
      </p:sp>
      <p:pic>
        <p:nvPicPr>
          <p:cNvPr id="5" name="Picture 4" descr="A cartoon of a child with blue hair&#10;&#10;Description automatically generated">
            <a:extLst>
              <a:ext uri="{FF2B5EF4-FFF2-40B4-BE49-F238E27FC236}">
                <a16:creationId xmlns:a16="http://schemas.microsoft.com/office/drawing/2014/main" id="{3CCDF885-0C68-12D5-8D9C-BDB03CD7C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647" y="1601152"/>
            <a:ext cx="11497079" cy="5446787"/>
          </a:xfrm>
          <a:prstGeom prst="rect">
            <a:avLst/>
          </a:prstGeom>
        </p:spPr>
      </p:pic>
    </p:spTree>
    <p:extLst>
      <p:ext uri="{BB962C8B-B14F-4D97-AF65-F5344CB8AC3E}">
        <p14:creationId xmlns:p14="http://schemas.microsoft.com/office/powerpoint/2010/main" val="116987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ADB0-1931-6EA1-23C0-108D43C42AA9}"/>
              </a:ext>
            </a:extLst>
          </p:cNvPr>
          <p:cNvSpPr>
            <a:spLocks noGrp="1"/>
          </p:cNvSpPr>
          <p:nvPr>
            <p:ph type="title"/>
          </p:nvPr>
        </p:nvSpPr>
        <p:spPr/>
        <p:txBody>
          <a:bodyPr/>
          <a:lstStyle/>
          <a:p>
            <a:r>
              <a:rPr lang="en-GB" dirty="0">
                <a:solidFill>
                  <a:srgbClr val="00B0F0"/>
                </a:solidFill>
                <a:latin typeface="Futura PT Bold" panose="020B0902020204020203" pitchFamily="34" charset="0"/>
              </a:rPr>
              <a:t>Imagine a better world…</a:t>
            </a:r>
          </a:p>
        </p:txBody>
      </p:sp>
      <p:sp>
        <p:nvSpPr>
          <p:cNvPr id="3" name="Content Placeholder 2">
            <a:extLst>
              <a:ext uri="{FF2B5EF4-FFF2-40B4-BE49-F238E27FC236}">
                <a16:creationId xmlns:a16="http://schemas.microsoft.com/office/drawing/2014/main" id="{8D03E9BC-6A0F-162B-2878-FDDAF6D6648E}"/>
              </a:ext>
            </a:extLst>
          </p:cNvPr>
          <p:cNvSpPr>
            <a:spLocks noGrp="1"/>
          </p:cNvSpPr>
          <p:nvPr>
            <p:ph idx="1"/>
          </p:nvPr>
        </p:nvSpPr>
        <p:spPr>
          <a:xfrm>
            <a:off x="356998" y="1690688"/>
            <a:ext cx="5667375" cy="4351338"/>
          </a:xfrm>
        </p:spPr>
        <p:txBody>
          <a:bodyPr>
            <a:normAutofit/>
          </a:bodyPr>
          <a:lstStyle/>
          <a:p>
            <a:pPr lvl="1"/>
            <a:r>
              <a:rPr lang="en-GB" sz="2000" dirty="0"/>
              <a:t>How could things be better? </a:t>
            </a:r>
          </a:p>
          <a:p>
            <a:pPr lvl="1"/>
            <a:r>
              <a:rPr lang="en-GB" sz="2000" dirty="0"/>
              <a:t>In an ideal world, this problem might not exist... why? </a:t>
            </a:r>
          </a:p>
          <a:p>
            <a:pPr lvl="1"/>
            <a:r>
              <a:rPr lang="en-GB" sz="2000" dirty="0"/>
              <a:t>Sometimes problems can be simple, sometimes more difficult.</a:t>
            </a:r>
          </a:p>
          <a:p>
            <a:pPr lvl="1"/>
            <a:r>
              <a:rPr lang="en-GB" sz="2000" dirty="0">
                <a:solidFill>
                  <a:schemeClr val="accent1">
                    <a:lumMod val="60000"/>
                    <a:lumOff val="40000"/>
                  </a:schemeClr>
                </a:solidFill>
              </a:rPr>
              <a:t>Gwenno wants to see a cleaner community, with less rubbish, less cars, and less waste. She wants to look after nature and for adults to care about the future they are passing on.</a:t>
            </a:r>
          </a:p>
        </p:txBody>
      </p:sp>
      <p:pic>
        <p:nvPicPr>
          <p:cNvPr id="5" name="Picture 4" descr="A cartoon of a child with blue hair&#10;&#10;Description automatically generated">
            <a:extLst>
              <a:ext uri="{FF2B5EF4-FFF2-40B4-BE49-F238E27FC236}">
                <a16:creationId xmlns:a16="http://schemas.microsoft.com/office/drawing/2014/main" id="{3CCDF885-0C68-12D5-8D9C-BDB03CD7C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28" y="1525513"/>
            <a:ext cx="11497079" cy="5446787"/>
          </a:xfrm>
          <a:prstGeom prst="rect">
            <a:avLst/>
          </a:prstGeom>
        </p:spPr>
      </p:pic>
    </p:spTree>
    <p:extLst>
      <p:ext uri="{BB962C8B-B14F-4D97-AF65-F5344CB8AC3E}">
        <p14:creationId xmlns:p14="http://schemas.microsoft.com/office/powerpoint/2010/main" val="1535380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E10FA9-B417-B34E-81F0-999F8BEF09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8157" y="166687"/>
            <a:ext cx="11067068" cy="6916916"/>
          </a:xfrm>
          <a:prstGeom prst="rect">
            <a:avLst/>
          </a:prstGeom>
        </p:spPr>
      </p:pic>
      <p:sp>
        <p:nvSpPr>
          <p:cNvPr id="2" name="Title 1">
            <a:extLst>
              <a:ext uri="{FF2B5EF4-FFF2-40B4-BE49-F238E27FC236}">
                <a16:creationId xmlns:a16="http://schemas.microsoft.com/office/drawing/2014/main" id="{819CFE23-6165-C18E-443F-1554D5C85B84}"/>
              </a:ext>
            </a:extLst>
          </p:cNvPr>
          <p:cNvSpPr>
            <a:spLocks noGrp="1"/>
          </p:cNvSpPr>
          <p:nvPr>
            <p:ph type="title"/>
          </p:nvPr>
        </p:nvSpPr>
        <p:spPr/>
        <p:txBody>
          <a:bodyPr/>
          <a:lstStyle/>
          <a:p>
            <a:r>
              <a:rPr lang="en-GB" dirty="0">
                <a:solidFill>
                  <a:srgbClr val="00B0F0"/>
                </a:solidFill>
                <a:latin typeface="Futura PT Bold" panose="020B0902020204020203" pitchFamily="34" charset="0"/>
              </a:rPr>
              <a:t>What’s the plan?</a:t>
            </a:r>
          </a:p>
        </p:txBody>
      </p:sp>
      <p:sp>
        <p:nvSpPr>
          <p:cNvPr id="3" name="Content Placeholder 2">
            <a:extLst>
              <a:ext uri="{FF2B5EF4-FFF2-40B4-BE49-F238E27FC236}">
                <a16:creationId xmlns:a16="http://schemas.microsoft.com/office/drawing/2014/main" id="{85F5F636-0446-C148-10E7-D23E9D51F077}"/>
              </a:ext>
            </a:extLst>
          </p:cNvPr>
          <p:cNvSpPr>
            <a:spLocks noGrp="1"/>
          </p:cNvSpPr>
          <p:nvPr>
            <p:ph idx="1"/>
          </p:nvPr>
        </p:nvSpPr>
        <p:spPr>
          <a:xfrm>
            <a:off x="838200" y="1825625"/>
            <a:ext cx="5345784" cy="4351338"/>
          </a:xfrm>
        </p:spPr>
        <p:txBody>
          <a:bodyPr>
            <a:normAutofit/>
          </a:bodyPr>
          <a:lstStyle/>
          <a:p>
            <a:r>
              <a:rPr lang="en-GB" sz="2400" b="1" dirty="0"/>
              <a:t>Now that you have your story and some ideas on how to make a change, it’s time to bring those ideas to life! </a:t>
            </a:r>
            <a:endParaRPr lang="en-GB" sz="2400" b="1" u="sng" dirty="0"/>
          </a:p>
          <a:p>
            <a:r>
              <a:rPr lang="en-GB" sz="2400" u="sng" dirty="0"/>
              <a:t>Remember</a:t>
            </a:r>
            <a:r>
              <a:rPr lang="en-GB" sz="2400" dirty="0"/>
              <a:t>, these are just examples you can choose any topic and actions you like. Each action has its own impact, and together, they can create a big difference.</a:t>
            </a:r>
          </a:p>
        </p:txBody>
      </p:sp>
    </p:spTree>
    <p:extLst>
      <p:ext uri="{BB962C8B-B14F-4D97-AF65-F5344CB8AC3E}">
        <p14:creationId xmlns:p14="http://schemas.microsoft.com/office/powerpoint/2010/main" val="199014663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lstStyle/>
          <a:p>
            <a:pPr marL="0" marR="0" indent="0" algn="ctr" rtl="0">
              <a:buNone/>
            </a:pPr>
            <a:r>
              <a:rPr lang="en-GB" sz="4000" b="0" i="0" u="none" strike="noStrike" baseline="30000" dirty="0">
                <a:solidFill>
                  <a:srgbClr val="00B0F0"/>
                </a:solidFill>
                <a:latin typeface="Futura PT Bold" panose="020B0902020204020203" pitchFamily="34" charset="0"/>
              </a:rPr>
              <a:t>Write a Letter to local councillor asking for more bike storage</a:t>
            </a:r>
          </a:p>
          <a:p>
            <a:pPr marL="0" marR="0" indent="0" algn="ctr" rtl="0">
              <a:buNone/>
            </a:pPr>
            <a:r>
              <a:rPr lang="en-GB" b="0" i="0" u="none" strike="noStrike" baseline="30000" dirty="0">
                <a:solidFill>
                  <a:srgbClr val="000000"/>
                </a:solidFill>
                <a:latin typeface="FuturaPT-Book"/>
              </a:rPr>
              <a:t>Promotes active travel and reduces carbon footprint</a:t>
            </a:r>
            <a:endParaRPr lang="en-GB" sz="4000" dirty="0"/>
          </a:p>
        </p:txBody>
      </p:sp>
      <p:pic>
        <p:nvPicPr>
          <p:cNvPr id="12" name="Content Placeholder 11" descr="A blue and black image of a person riding a bicycle&#10;&#10;Description automatically generated">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7170" b="25824"/>
          <a:stretch/>
        </p:blipFill>
        <p:spPr>
          <a:xfrm>
            <a:off x="6096000" y="1031668"/>
            <a:ext cx="6529137" cy="4341226"/>
          </a:xfrm>
        </p:spPr>
      </p:pic>
    </p:spTree>
    <p:extLst>
      <p:ext uri="{BB962C8B-B14F-4D97-AF65-F5344CB8AC3E}">
        <p14:creationId xmlns:p14="http://schemas.microsoft.com/office/powerpoint/2010/main" val="378015927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en-GB" sz="4000" b="0" i="0" u="none" strike="noStrike" baseline="30000" dirty="0">
                <a:solidFill>
                  <a:srgbClr val="00B0F0"/>
                </a:solidFill>
                <a:latin typeface="Futura PT Bold" panose="020B0902020204020203" pitchFamily="34" charset="0"/>
              </a:rPr>
              <a:t>Plan a climate change themed school fair</a:t>
            </a:r>
          </a:p>
          <a:p>
            <a:pPr marL="0" marR="0" indent="0" algn="ctr" rtl="0">
              <a:buNone/>
            </a:pPr>
            <a:r>
              <a:rPr lang="en-GB" b="0" i="0" u="none" strike="noStrike" baseline="30000" dirty="0">
                <a:solidFill>
                  <a:srgbClr val="000000"/>
                </a:solidFill>
                <a:latin typeface="FuturaPT-Book"/>
              </a:rPr>
              <a:t>Promotes active travel and reduces carbon footprint</a:t>
            </a:r>
            <a:endParaRPr lang="en-GB" sz="4000" dirty="0"/>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3569" t="28153" r="26049" b="35941"/>
          <a:stretch/>
        </p:blipFill>
        <p:spPr>
          <a:xfrm>
            <a:off x="6352672" y="360125"/>
            <a:ext cx="5181600" cy="5225760"/>
          </a:xfrm>
        </p:spPr>
      </p:pic>
    </p:spTree>
    <p:extLst>
      <p:ext uri="{BB962C8B-B14F-4D97-AF65-F5344CB8AC3E}">
        <p14:creationId xmlns:p14="http://schemas.microsoft.com/office/powerpoint/2010/main" val="312708278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en-GB" sz="4000" b="0" i="0" u="none" strike="noStrike" baseline="30000" dirty="0">
                <a:solidFill>
                  <a:srgbClr val="00B0F0"/>
                </a:solidFill>
                <a:latin typeface="Futura PT Bold" panose="020B0902020204020203" pitchFamily="34" charset="0"/>
              </a:rPr>
              <a:t>Write and perform a play about climate change</a:t>
            </a:r>
          </a:p>
          <a:p>
            <a:pPr marL="0" marR="0" indent="0" algn="ctr" rtl="0">
              <a:buNone/>
            </a:pPr>
            <a:r>
              <a:rPr lang="en-GB" b="0" i="0" u="none" strike="noStrike" baseline="30000" dirty="0">
                <a:solidFill>
                  <a:srgbClr val="000000"/>
                </a:solidFill>
                <a:latin typeface="FuturaPT-Book"/>
              </a:rPr>
              <a:t>Educate and inspire action through creativity</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6507" b="23675"/>
          <a:stretch/>
        </p:blipFill>
        <p:spPr>
          <a:xfrm>
            <a:off x="5855368" y="993397"/>
            <a:ext cx="5971452" cy="4444876"/>
          </a:xfrm>
        </p:spPr>
      </p:pic>
    </p:spTree>
    <p:extLst>
      <p:ext uri="{BB962C8B-B14F-4D97-AF65-F5344CB8AC3E}">
        <p14:creationId xmlns:p14="http://schemas.microsoft.com/office/powerpoint/2010/main" val="29456034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B2CE-CD99-1442-2C2C-DAD7EEE03565}"/>
              </a:ext>
            </a:extLst>
          </p:cNvPr>
          <p:cNvSpPr>
            <a:spLocks noGrp="1"/>
          </p:cNvSpPr>
          <p:nvPr>
            <p:ph sz="half" idx="1"/>
          </p:nvPr>
        </p:nvSpPr>
        <p:spPr>
          <a:xfrm>
            <a:off x="914400" y="2475330"/>
            <a:ext cx="5181600" cy="2180891"/>
          </a:xfrm>
        </p:spPr>
        <p:txBody>
          <a:bodyPr>
            <a:normAutofit/>
          </a:bodyPr>
          <a:lstStyle/>
          <a:p>
            <a:pPr marL="0" marR="0" indent="0" algn="ctr" rtl="0">
              <a:buNone/>
            </a:pPr>
            <a:r>
              <a:rPr lang="en-GB" sz="4000" b="0" i="0" u="none" strike="noStrike" baseline="30000" dirty="0">
                <a:solidFill>
                  <a:srgbClr val="00B0F0"/>
                </a:solidFill>
                <a:latin typeface="Futura PT Bold" panose="020B0902020204020203" pitchFamily="34" charset="0"/>
              </a:rPr>
              <a:t>Make a sculpture from empty plastic bottles</a:t>
            </a:r>
          </a:p>
          <a:p>
            <a:pPr marL="0" marR="0" indent="0" algn="ctr" rtl="0">
              <a:buNone/>
            </a:pPr>
            <a:r>
              <a:rPr lang="en-GB" b="0" i="0" u="none" strike="noStrike" baseline="30000" dirty="0">
                <a:solidFill>
                  <a:srgbClr val="000000"/>
                </a:solidFill>
                <a:latin typeface="FuturaPT-Book"/>
              </a:rPr>
              <a:t>More creative way to share our message that we’re worried about litter.</a:t>
            </a:r>
          </a:p>
        </p:txBody>
      </p:sp>
      <p:pic>
        <p:nvPicPr>
          <p:cNvPr id="12" name="Content Placeholder 11">
            <a:extLst>
              <a:ext uri="{FF2B5EF4-FFF2-40B4-BE49-F238E27FC236}">
                <a16:creationId xmlns:a16="http://schemas.microsoft.com/office/drawing/2014/main" id="{E53F4EE4-FDA5-7B31-235B-BEE5E08AA0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0890" b="14843"/>
          <a:stretch/>
        </p:blipFill>
        <p:spPr>
          <a:xfrm>
            <a:off x="6336631" y="1074746"/>
            <a:ext cx="5181600" cy="4708507"/>
          </a:xfrm>
        </p:spPr>
      </p:pic>
    </p:spTree>
    <p:extLst>
      <p:ext uri="{BB962C8B-B14F-4D97-AF65-F5344CB8AC3E}">
        <p14:creationId xmlns:p14="http://schemas.microsoft.com/office/powerpoint/2010/main" val="67192747"/>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27626</TotalTime>
  <Words>1580</Words>
  <Application>Microsoft Office PowerPoint</Application>
  <PresentationFormat>Widescreen</PresentationFormat>
  <Paragraphs>91</Paragraphs>
  <Slides>21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Futura PT Bold</vt:lpstr>
      <vt:lpstr>FuturaPT-Book</vt:lpstr>
      <vt:lpstr>FuturaPT-Medium</vt:lpstr>
      <vt:lpstr>Office Theme</vt:lpstr>
      <vt:lpstr>How to  Change the World</vt:lpstr>
      <vt:lpstr>What is social action?</vt:lpstr>
      <vt:lpstr>What’s the problem you want to fix?  </vt:lpstr>
      <vt:lpstr>Imagine a better world…</vt:lpstr>
      <vt:lpstr>What’s the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 local Decision makers and take action!</vt:lpstr>
      <vt:lpstr>The Leader and Cabinet Members: </vt:lpstr>
      <vt:lpstr>Local Councillors</vt:lpstr>
      <vt:lpstr>Members of the Senedd</vt:lpstr>
      <vt:lpstr>Members of the UK Parliament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Bonar-Law, Robin</dc:creator>
  <cp:lastModifiedBy>Bonar-Law, Robin</cp:lastModifiedBy>
  <cp:revision>6</cp:revision>
  <dcterms:created xsi:type="dcterms:W3CDTF">2024-07-25T11:33:20Z</dcterms:created>
  <dcterms:modified xsi:type="dcterms:W3CDTF">2024-10-30T13:13:04Z</dcterms:modified>
</cp:coreProperties>
</file>